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96" r:id="rId8"/>
    <p:sldId id="297" r:id="rId9"/>
    <p:sldId id="263" r:id="rId10"/>
    <p:sldId id="264" r:id="rId11"/>
    <p:sldId id="265" r:id="rId12"/>
    <p:sldId id="266" r:id="rId13"/>
    <p:sldId id="267" r:id="rId14"/>
    <p:sldId id="268" r:id="rId15"/>
    <p:sldId id="298" r:id="rId16"/>
    <p:sldId id="299" r:id="rId17"/>
    <p:sldId id="300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9737-355C-6418-3D4D-15882C17A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9A30F-458D-3664-336A-2760929EA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F09B1-50CF-3B23-5460-D5AE8151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FBA8A-B498-3AEF-E79E-58329C7B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F23E-E5DE-262C-96E6-272F06B8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700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7DBC-E3BB-E523-8A05-E4F6E02C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E3778-C9CD-413B-49A5-B3A33D52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7688-AADD-F65F-BB84-63BBB66B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41D5A-43DF-27F3-595C-1B74A7CA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8294F-EF86-F869-CCFF-73D5A5D3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974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41EE9-4235-6648-E204-8716AA0B7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1B6BF-843F-EC36-7EB9-AC156DE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0DF26-AFC6-D976-6B52-340D7C66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30FCE-FFEB-AB87-AB30-C7D7D88C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D44B0-F532-88AB-A951-D3753503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797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B5D1-5994-E7A3-B2B0-6C813C14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2EA51-9CA7-9B95-7C4F-EBF91EFBD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01BBC-AF87-515B-901C-D4CA2D76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2A056-A3CD-4238-3F2B-90A8A786F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5E94-88EE-191A-1EF4-E922FF5F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20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3A97-4F67-04F5-64C1-31B7329F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BF106-38EF-BF54-33E8-156CD7B28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64A97-DF5E-3598-4CFC-A760B2E7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3DC-28A9-AD66-2221-701B044F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3526-1B58-E0E5-E7C1-A1B9D9FE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700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51C9-BFA3-7C8B-6592-A273A03B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D5A6-42C6-6EA4-E04A-9E2BFDCFB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23385-F602-2436-75AF-6BD0475CB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6EB50-182E-4CA1-8ECD-D0323DCF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933A7-3100-2F3D-FDB6-6E7AB911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C038F-FE08-E0A4-7CD6-D4CE8AF0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733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A55C8-D99C-6AB6-A92D-143BE772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4B18-0A33-3438-2D0C-82358BA6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F96AB-9658-A266-E456-7EA09C8F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CC41E-14B8-F889-ABA4-ECD4BD9B4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209D0-C318-E0EE-F215-74BC71525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3DFE4-C54D-03DC-C9EC-B815F4A5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FAC8A-D01C-1DCD-B7A1-2FD2798F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B8E9C-72AB-E281-06D7-BD41E0D2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952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0134-1D01-4544-2741-95771569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6C88E-832E-2C82-81C5-21EDD086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344C5-54BE-1993-AAD7-9326E576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7608C-F890-C493-D31E-0862FA33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002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C8F2D-0013-0FB0-9AF9-218F603D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AE08C-4AFB-BC2B-6977-822E8C8E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A1F4D-C3ED-E9A0-4938-C812F3C8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212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95B2-D9C1-166A-70BE-09C1F0E8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507B1-A5B1-B992-20E3-B480A6BC9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98096-33C7-DDAD-9C16-93E7CE94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7A3C3-F1CE-E8DA-DA33-124F1F5D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BD90D-303A-4112-6177-4D34FD18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4EF29-0311-C676-E931-49879D95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815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E7DD-08FB-66BA-A2B3-3AD2AF4F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E78E8-FB33-3A7F-59D3-C48015FC4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07449-C52C-8573-51D8-2170CAFD6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3F2D7-F41E-ED99-F044-9380B647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615B8-3B8E-86CC-B0E2-FB445D28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81EAB-8C9F-D24C-1E33-97C08C25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41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961C4-B86A-9D33-7EA5-1371F742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FB6D6-23C7-1FD5-8228-C279F9075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D8EE7-0D48-CC55-E43B-966B3C9D7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7613-A055-4658-A134-2A1453552C6F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0086-C9F6-EEC7-3C25-EDFC98350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81750-1837-DAA8-DE60-56834B466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7393-A7E9-4976-ADEC-BA795DD66C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420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ordwall.net/play/621/194/761" TargetMode="Externa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492" y="3360773"/>
            <a:ext cx="5382456" cy="880516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6 </a:t>
            </a:r>
            <a:br>
              <a:rPr lang="hr-HR" sz="5400" b="1" dirty="0"/>
            </a:br>
            <a:r>
              <a:rPr lang="hr-HR" sz="5400" b="1" dirty="0"/>
              <a:t>In </a:t>
            </a:r>
            <a:r>
              <a:rPr lang="hr-HR" sz="5400" b="1" dirty="0" err="1"/>
              <a:t>the</a:t>
            </a:r>
            <a:r>
              <a:rPr lang="hr-HR" sz="5400" b="1" dirty="0"/>
              <a:t> </a:t>
            </a:r>
            <a:r>
              <a:rPr lang="hr-HR" sz="5400" b="1" dirty="0" err="1"/>
              <a:t>library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7681" y="2060375"/>
            <a:ext cx="6196235" cy="514149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FBBC17-6AE0-18B1-D568-0C39F447E4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40927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9DEA3-C9FB-A6CA-35E8-1A203B663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4527" y="390525"/>
            <a:ext cx="5409273" cy="1676400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Task</a:t>
            </a:r>
            <a:r>
              <a:rPr lang="hr-HR" b="1" dirty="0"/>
              <a:t> 1. </a:t>
            </a:r>
          </a:p>
          <a:p>
            <a:pPr marL="0" indent="0">
              <a:buNone/>
            </a:pPr>
            <a:r>
              <a:rPr lang="hr-HR" b="1" dirty="0" err="1"/>
              <a:t>Rewrite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 </a:t>
            </a:r>
            <a:r>
              <a:rPr lang="hr-HR" b="1" dirty="0" err="1"/>
              <a:t>titles</a:t>
            </a:r>
            <a:r>
              <a:rPr lang="hr-HR" b="1" dirty="0"/>
              <a:t> </a:t>
            </a:r>
            <a:r>
              <a:rPr lang="hr-HR" b="1" dirty="0" err="1"/>
              <a:t>using</a:t>
            </a:r>
            <a:r>
              <a:rPr lang="hr-HR" b="1" dirty="0"/>
              <a:t> </a:t>
            </a:r>
            <a:r>
              <a:rPr lang="hr-HR" b="1" dirty="0" err="1"/>
              <a:t>capital</a:t>
            </a:r>
            <a:r>
              <a:rPr lang="hr-HR" b="1" dirty="0"/>
              <a:t> </a:t>
            </a:r>
            <a:r>
              <a:rPr lang="hr-HR" b="1" dirty="0" err="1"/>
              <a:t>letters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945D0-FB1A-3901-CC15-2D9BD42A9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2" y="1226629"/>
            <a:ext cx="4458086" cy="440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2856DAE-6BE9-23A0-7141-5D889D435E2E}"/>
              </a:ext>
            </a:extLst>
          </p:cNvPr>
          <p:cNvSpPr txBox="1">
            <a:spLocks/>
          </p:cNvSpPr>
          <p:nvPr/>
        </p:nvSpPr>
        <p:spPr>
          <a:xfrm>
            <a:off x="5944527" y="2066925"/>
            <a:ext cx="2989923" cy="50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6180F-5151-5E75-256F-71538D26EE5C}"/>
              </a:ext>
            </a:extLst>
          </p:cNvPr>
          <p:cNvSpPr txBox="1"/>
          <p:nvPr/>
        </p:nvSpPr>
        <p:spPr>
          <a:xfrm>
            <a:off x="2394774" y="2867658"/>
            <a:ext cx="2168197" cy="38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Alice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Wonderland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DB5B0-E626-90AC-EBC1-405D1E2D1ABD}"/>
              </a:ext>
            </a:extLst>
          </p:cNvPr>
          <p:cNvSpPr txBox="1"/>
          <p:nvPr/>
        </p:nvSpPr>
        <p:spPr>
          <a:xfrm>
            <a:off x="2535689" y="2510154"/>
            <a:ext cx="1925663" cy="38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Wizard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Oz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36B7F-C4EE-6142-75CD-009277C484A6}"/>
              </a:ext>
            </a:extLst>
          </p:cNvPr>
          <p:cNvSpPr txBox="1"/>
          <p:nvPr/>
        </p:nvSpPr>
        <p:spPr>
          <a:xfrm>
            <a:off x="1338115" y="2116454"/>
            <a:ext cx="3037840" cy="38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Diary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Wimpy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Kid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4A987-9838-3C38-8A0C-0D47E036DF69}"/>
              </a:ext>
            </a:extLst>
          </p:cNvPr>
          <p:cNvSpPr txBox="1"/>
          <p:nvPr/>
        </p:nvSpPr>
        <p:spPr>
          <a:xfrm>
            <a:off x="1107440" y="3599812"/>
            <a:ext cx="326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Secret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Diary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Adrian Mole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19B00-0014-82A3-8121-C1F21CF9FFDE}"/>
              </a:ext>
            </a:extLst>
          </p:cNvPr>
          <p:cNvSpPr txBox="1"/>
          <p:nvPr/>
        </p:nvSpPr>
        <p:spPr>
          <a:xfrm>
            <a:off x="1222777" y="4303583"/>
            <a:ext cx="3037840" cy="38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Fisherman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his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Wife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AFBE14-C4DF-7E88-976F-0CD4B12519C7}"/>
              </a:ext>
            </a:extLst>
          </p:cNvPr>
          <p:cNvSpPr txBox="1"/>
          <p:nvPr/>
        </p:nvSpPr>
        <p:spPr>
          <a:xfrm>
            <a:off x="2232369" y="4638022"/>
            <a:ext cx="1953551" cy="38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Princess</a:t>
            </a:r>
            <a:r>
              <a:rPr lang="hr-HR" dirty="0">
                <a:solidFill>
                  <a:srgbClr val="FF0000"/>
                </a:solidFill>
              </a:rPr>
              <a:t>’ </a:t>
            </a:r>
            <a:r>
              <a:rPr lang="hr-HR" dirty="0" err="1">
                <a:solidFill>
                  <a:srgbClr val="FF0000"/>
                </a:solidFill>
              </a:rPr>
              <a:t>Diary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5D4E066-CC3A-D2EB-E5C7-6C6118B6A6B9}"/>
              </a:ext>
            </a:extLst>
          </p:cNvPr>
          <p:cNvSpPr txBox="1">
            <a:spLocks/>
          </p:cNvSpPr>
          <p:nvPr/>
        </p:nvSpPr>
        <p:spPr>
          <a:xfrm>
            <a:off x="5974407" y="2752722"/>
            <a:ext cx="5557193" cy="8470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books</a:t>
            </a:r>
            <a:r>
              <a:rPr lang="hr-HR" b="1" dirty="0"/>
              <a:t>?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ones</a:t>
            </a:r>
            <a:r>
              <a:rPr lang="hr-HR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273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FBBC17-6AE0-18B1-D568-0C39F447E4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40927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9DEA3-C9FB-A6CA-35E8-1A203B663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4527" y="390525"/>
            <a:ext cx="5409273" cy="16764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under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Summerhill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heading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</a:t>
            </a:r>
            <a:r>
              <a:rPr lang="hr-HR" b="1" dirty="0" err="1"/>
              <a:t>might</a:t>
            </a:r>
            <a:r>
              <a:rPr lang="hr-HR" b="1" dirty="0"/>
              <a:t> </a:t>
            </a:r>
            <a:r>
              <a:rPr lang="hr-HR" b="1" dirty="0" err="1"/>
              <a:t>be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? </a:t>
            </a:r>
            <a:r>
              <a:rPr lang="hr-HR" b="1" dirty="0" err="1"/>
              <a:t>Circle</a:t>
            </a:r>
            <a:r>
              <a:rPr lang="hr-HR" b="1" dirty="0"/>
              <a:t>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2856DAE-6BE9-23A0-7141-5D889D435E2E}"/>
              </a:ext>
            </a:extLst>
          </p:cNvPr>
          <p:cNvSpPr txBox="1">
            <a:spLocks/>
          </p:cNvSpPr>
          <p:nvPr/>
        </p:nvSpPr>
        <p:spPr>
          <a:xfrm>
            <a:off x="5965205" y="3026599"/>
            <a:ext cx="5388595" cy="595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5D4E066-CC3A-D2EB-E5C7-6C6118B6A6B9}"/>
              </a:ext>
            </a:extLst>
          </p:cNvPr>
          <p:cNvSpPr txBox="1">
            <a:spLocks/>
          </p:cNvSpPr>
          <p:nvPr/>
        </p:nvSpPr>
        <p:spPr>
          <a:xfrm>
            <a:off x="5965205" y="2179509"/>
            <a:ext cx="5557193" cy="84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264E8-34E4-C988-49A8-F5CD6D523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48838"/>
            <a:ext cx="3833192" cy="470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8F209-A97A-0097-E083-45B03010D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4" y="573925"/>
            <a:ext cx="4057424" cy="598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l__6_2_across_the_world_-_summerhill_school">
            <a:hlinkClick r:id="" action="ppaction://media"/>
            <a:extLst>
              <a:ext uri="{FF2B5EF4-FFF2-40B4-BE49-F238E27FC236}">
                <a16:creationId xmlns:a16="http://schemas.microsoft.com/office/drawing/2014/main" id="{70932201-42A2-9B83-56F9-9CE1210C8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437" y="3080662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F520B-598A-7938-D009-E7C708EA9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48837"/>
            <a:ext cx="3833192" cy="470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51C52-DD95-929E-C03D-4E9732013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6" y="2079412"/>
            <a:ext cx="339483" cy="330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E24085-F0C9-ED1A-CD0E-902A90318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9" y="3900123"/>
            <a:ext cx="412428" cy="330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B670DD-B9E9-8EE2-D4DF-4FE9BADDE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6" y="5455716"/>
            <a:ext cx="371591" cy="3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7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AEB47E-1CD3-D5EF-EB1A-9ED2979DF4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5581" cy="68653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2442E-912D-85AB-7231-F223213F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9788"/>
            <a:ext cx="5501936" cy="722266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63056-8CAA-AD9C-1F7E-83F0C5DA2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5113"/>
            <a:ext cx="3314987" cy="489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6_2_across_the_world_-_summerhill_school">
            <a:hlinkClick r:id="" action="ppaction://media"/>
            <a:extLst>
              <a:ext uri="{FF2B5EF4-FFF2-40B4-BE49-F238E27FC236}">
                <a16:creationId xmlns:a16="http://schemas.microsoft.com/office/drawing/2014/main" id="{42E74D13-79DD-8C70-0B45-DF4C19D15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5467" y="289788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9DC936-7D3A-74EF-21D6-F3DE4D971D8A}"/>
              </a:ext>
            </a:extLst>
          </p:cNvPr>
          <p:cNvSpPr txBox="1">
            <a:spLocks/>
          </p:cNvSpPr>
          <p:nvPr/>
        </p:nvSpPr>
        <p:spPr>
          <a:xfrm>
            <a:off x="6172200" y="1187913"/>
            <a:ext cx="5501936" cy="8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4D91B0-7990-BD90-BBA8-75E0FA5F0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9" y="2446120"/>
            <a:ext cx="5273588" cy="155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36E9DD2-43E3-DA00-069D-3734D7482E6B}"/>
              </a:ext>
            </a:extLst>
          </p:cNvPr>
          <p:cNvSpPr txBox="1">
            <a:spLocks/>
          </p:cNvSpPr>
          <p:nvPr/>
        </p:nvSpPr>
        <p:spPr>
          <a:xfrm>
            <a:off x="5726097" y="2337785"/>
            <a:ext cx="6045693" cy="333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1 </a:t>
            </a:r>
            <a:r>
              <a:rPr lang="hr-HR" dirty="0" err="1">
                <a:solidFill>
                  <a:srgbClr val="FF0000"/>
                </a:solidFill>
              </a:rPr>
              <a:t>Summerhill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boarding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school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Britain</a:t>
            </a:r>
            <a:r>
              <a:rPr lang="hr-HR" dirty="0">
                <a:solidFill>
                  <a:srgbClr val="FF0000"/>
                </a:solidFill>
              </a:rPr>
              <a:t>. </a:t>
            </a:r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more </a:t>
            </a:r>
            <a:r>
              <a:rPr lang="hr-HR" dirty="0" err="1">
                <a:solidFill>
                  <a:srgbClr val="FF0000"/>
                </a:solidFill>
              </a:rPr>
              <a:t>than</a:t>
            </a:r>
            <a:r>
              <a:rPr lang="hr-HR" dirty="0">
                <a:solidFill>
                  <a:srgbClr val="FF0000"/>
                </a:solidFill>
              </a:rPr>
              <a:t> 80 </a:t>
            </a:r>
            <a:r>
              <a:rPr lang="hr-HR" dirty="0" err="1">
                <a:solidFill>
                  <a:srgbClr val="FF0000"/>
                </a:solidFill>
              </a:rPr>
              <a:t>years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old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2 </a:t>
            </a:r>
            <a:r>
              <a:rPr lang="hr-HR" dirty="0" err="1">
                <a:solidFill>
                  <a:srgbClr val="FF0000"/>
                </a:solidFill>
              </a:rPr>
              <a:t>It’s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different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because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there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is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lot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freedom</a:t>
            </a:r>
            <a:r>
              <a:rPr lang="hr-HR" dirty="0">
                <a:solidFill>
                  <a:srgbClr val="FF0000"/>
                </a:solidFill>
              </a:rPr>
              <a:t>. </a:t>
            </a:r>
            <a:r>
              <a:rPr lang="hr-HR" dirty="0" err="1">
                <a:solidFill>
                  <a:srgbClr val="FF0000"/>
                </a:solidFill>
              </a:rPr>
              <a:t>Students</a:t>
            </a:r>
            <a:r>
              <a:rPr lang="hr-HR" dirty="0">
                <a:solidFill>
                  <a:srgbClr val="FF0000"/>
                </a:solidFill>
              </a:rPr>
              <a:t> are free to </a:t>
            </a:r>
            <a:r>
              <a:rPr lang="hr-HR" dirty="0" err="1">
                <a:solidFill>
                  <a:srgbClr val="FF0000"/>
                </a:solidFill>
              </a:rPr>
              <a:t>go</a:t>
            </a:r>
            <a:r>
              <a:rPr lang="hr-HR" dirty="0">
                <a:solidFill>
                  <a:srgbClr val="FF0000"/>
                </a:solidFill>
              </a:rPr>
              <a:t> to </a:t>
            </a:r>
            <a:r>
              <a:rPr lang="hr-HR" dirty="0" err="1">
                <a:solidFill>
                  <a:srgbClr val="FF0000"/>
                </a:solidFill>
              </a:rPr>
              <a:t>lessons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stay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away</a:t>
            </a:r>
            <a:r>
              <a:rPr lang="hr-HR" dirty="0">
                <a:solidFill>
                  <a:srgbClr val="FF0000"/>
                </a:solidFill>
              </a:rPr>
              <a:t>. </a:t>
            </a:r>
            <a:r>
              <a:rPr lang="hr-HR" dirty="0" err="1">
                <a:solidFill>
                  <a:srgbClr val="FF0000"/>
                </a:solidFill>
              </a:rPr>
              <a:t>They</a:t>
            </a:r>
            <a:r>
              <a:rPr lang="hr-HR" dirty="0">
                <a:solidFill>
                  <a:srgbClr val="FF0000"/>
                </a:solidFill>
              </a:rPr>
              <a:t> make </a:t>
            </a:r>
            <a:r>
              <a:rPr lang="hr-HR" dirty="0" err="1">
                <a:solidFill>
                  <a:srgbClr val="FF0000"/>
                </a:solidFill>
              </a:rPr>
              <a:t>decisions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a </a:t>
            </a:r>
            <a:r>
              <a:rPr lang="hr-HR" dirty="0" err="1">
                <a:solidFill>
                  <a:srgbClr val="FF0000"/>
                </a:solidFill>
              </a:rPr>
              <a:t>democratic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way</a:t>
            </a:r>
            <a:r>
              <a:rPr lang="hr-HR" dirty="0">
                <a:solidFill>
                  <a:srgbClr val="FF0000"/>
                </a:solidFill>
              </a:rPr>
              <a:t>. </a:t>
            </a:r>
            <a:r>
              <a:rPr lang="hr-HR" dirty="0" err="1">
                <a:solidFill>
                  <a:srgbClr val="FF0000"/>
                </a:solidFill>
              </a:rPr>
              <a:t>They</a:t>
            </a:r>
            <a:r>
              <a:rPr lang="hr-HR" dirty="0">
                <a:solidFill>
                  <a:srgbClr val="FF0000"/>
                </a:solidFill>
              </a:rPr>
              <a:t> make </a:t>
            </a:r>
            <a:r>
              <a:rPr lang="hr-HR" dirty="0" err="1">
                <a:solidFill>
                  <a:srgbClr val="FF0000"/>
                </a:solidFill>
              </a:rPr>
              <a:t>decisions</a:t>
            </a:r>
            <a:r>
              <a:rPr lang="hr-HR" dirty="0">
                <a:solidFill>
                  <a:srgbClr val="FF0000"/>
                </a:solidFill>
              </a:rPr>
              <a:t> for </a:t>
            </a:r>
            <a:r>
              <a:rPr lang="hr-HR" dirty="0" err="1">
                <a:solidFill>
                  <a:srgbClr val="FF0000"/>
                </a:solidFill>
              </a:rPr>
              <a:t>themselves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become</a:t>
            </a:r>
            <a:r>
              <a:rPr lang="hr-HR" dirty="0">
                <a:solidFill>
                  <a:srgbClr val="FF0000"/>
                </a:solidFill>
              </a:rPr>
              <a:t> more </a:t>
            </a:r>
            <a:r>
              <a:rPr lang="hr-HR" dirty="0" err="1">
                <a:solidFill>
                  <a:srgbClr val="FF0000"/>
                </a:solidFill>
              </a:rPr>
              <a:t>responsible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229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7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AEB47E-1CD3-D5EF-EB1A-9ED2979DF4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5581" cy="68653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2442E-912D-85AB-7231-F223213F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9788"/>
            <a:ext cx="5501936" cy="722266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expressions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9DC936-7D3A-74EF-21D6-F3DE4D971D8A}"/>
              </a:ext>
            </a:extLst>
          </p:cNvPr>
          <p:cNvSpPr txBox="1">
            <a:spLocks/>
          </p:cNvSpPr>
          <p:nvPr/>
        </p:nvSpPr>
        <p:spPr>
          <a:xfrm>
            <a:off x="6172200" y="1187913"/>
            <a:ext cx="5501936" cy="8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translate</a:t>
            </a:r>
            <a:r>
              <a:rPr lang="hr-H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146E3-27C7-5C10-6B03-D87C37A40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0" y="1689015"/>
            <a:ext cx="3388142" cy="273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4AC13-7D9C-9800-2600-77DB00A34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88" y="1753332"/>
            <a:ext cx="3118085" cy="2595257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E2508FB-EFAA-B3F8-4E41-337BEB48EA0F}"/>
              </a:ext>
            </a:extLst>
          </p:cNvPr>
          <p:cNvSpPr txBox="1">
            <a:spLocks/>
          </p:cNvSpPr>
          <p:nvPr/>
        </p:nvSpPr>
        <p:spPr>
          <a:xfrm>
            <a:off x="6096000" y="2077374"/>
            <a:ext cx="5501936" cy="280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make a </a:t>
            </a:r>
            <a:r>
              <a:rPr lang="hr-HR" b="1" dirty="0" err="1"/>
              <a:t>decision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donijeti odluku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play</a:t>
            </a:r>
            <a:r>
              <a:rPr lang="hr-HR" b="1" dirty="0"/>
              <a:t> </a:t>
            </a:r>
            <a:r>
              <a:rPr lang="hr-HR" b="1" dirty="0" err="1"/>
              <a:t>drums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svirati bubnjeve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free to </a:t>
            </a:r>
            <a:r>
              <a:rPr lang="hr-HR" b="1" dirty="0" err="1"/>
              <a:t>go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slobodno otići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skip</a:t>
            </a:r>
            <a:r>
              <a:rPr lang="hr-HR" b="1" dirty="0"/>
              <a:t> </a:t>
            </a:r>
            <a:r>
              <a:rPr lang="hr-HR" b="1" dirty="0" err="1"/>
              <a:t>classes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markirati s nastave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take </a:t>
            </a:r>
            <a:r>
              <a:rPr lang="hr-HR" b="1" dirty="0" err="1"/>
              <a:t>an</a:t>
            </a:r>
            <a:r>
              <a:rPr lang="hr-HR" b="1" dirty="0"/>
              <a:t> </a:t>
            </a:r>
            <a:r>
              <a:rPr lang="hr-HR" b="1" dirty="0" err="1"/>
              <a:t>exam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polagati ispit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C4600-3A77-47E7-5A24-9BB6C2B3B14E}"/>
              </a:ext>
            </a:extLst>
          </p:cNvPr>
          <p:cNvSpPr txBox="1"/>
          <p:nvPr/>
        </p:nvSpPr>
        <p:spPr>
          <a:xfrm>
            <a:off x="6096000" y="4882717"/>
            <a:ext cx="5001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a </a:t>
            </a:r>
            <a:r>
              <a:rPr lang="hr-HR" sz="2800" b="1" dirty="0" err="1"/>
              <a:t>Summerhill</a:t>
            </a:r>
            <a:r>
              <a:rPr lang="hr-HR" sz="2800" b="1" dirty="0"/>
              <a:t> </a:t>
            </a:r>
            <a:r>
              <a:rPr lang="hr-HR" sz="2800" b="1" dirty="0" err="1"/>
              <a:t>quiz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two</a:t>
            </a:r>
            <a:r>
              <a:rPr lang="hr-HR" sz="2800" b="1" dirty="0"/>
              <a:t> </a:t>
            </a:r>
            <a:r>
              <a:rPr lang="hr-HR" sz="2800" b="1" dirty="0" err="1"/>
              <a:t>teams</a:t>
            </a:r>
            <a:r>
              <a:rPr lang="hr-HR" sz="2800" b="1" dirty="0"/>
              <a:t>! </a:t>
            </a:r>
            <a:r>
              <a:rPr lang="hr-HR" sz="2800" b="1" dirty="0">
                <a:hlinkClick r:id="rId5"/>
              </a:rPr>
              <a:t>https://wordwall.net/play/621/194/761</a:t>
            </a:r>
            <a:r>
              <a:rPr lang="hr-H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18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87FA9-02C4-B110-E0C6-170BCA98B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49917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19C034-47CC-7DE4-431A-2F0E63985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5" y="1645392"/>
            <a:ext cx="5181600" cy="313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A3589-5AB3-0D52-49EB-EBE1AFB53C53}"/>
              </a:ext>
            </a:extLst>
          </p:cNvPr>
          <p:cNvSpPr txBox="1"/>
          <p:nvPr/>
        </p:nvSpPr>
        <p:spPr>
          <a:xfrm>
            <a:off x="5743852" y="319596"/>
            <a:ext cx="55751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Make a </a:t>
            </a:r>
            <a:r>
              <a:rPr lang="hr-HR" sz="2800" b="1" dirty="0" err="1"/>
              <a:t>class</a:t>
            </a:r>
            <a:r>
              <a:rPr lang="hr-HR" sz="2800" b="1" dirty="0"/>
              <a:t> </a:t>
            </a:r>
            <a:r>
              <a:rPr lang="hr-HR" sz="2800" b="1" dirty="0" err="1"/>
              <a:t>project</a:t>
            </a:r>
            <a:r>
              <a:rPr lang="hr-HR" sz="2800" b="1" dirty="0"/>
              <a:t>. </a:t>
            </a:r>
            <a:r>
              <a:rPr lang="hr-HR" sz="2800" b="1" dirty="0" err="1"/>
              <a:t>Work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groups</a:t>
            </a:r>
            <a:r>
              <a:rPr lang="hr-HR" sz="2800" b="1" dirty="0"/>
              <a:t>.</a:t>
            </a:r>
          </a:p>
          <a:p>
            <a:endParaRPr lang="hr-HR" sz="2800" b="1" dirty="0"/>
          </a:p>
          <a:p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responsible</a:t>
            </a:r>
            <a:r>
              <a:rPr lang="hr-HR" sz="2800" b="1" dirty="0"/>
              <a:t> </a:t>
            </a:r>
            <a:r>
              <a:rPr lang="hr-HR" sz="2800" b="1" dirty="0" err="1"/>
              <a:t>behaviour</a:t>
            </a:r>
            <a:r>
              <a:rPr lang="hr-HR" sz="2800" b="1" dirty="0"/>
              <a:t>? </a:t>
            </a:r>
            <a:r>
              <a:rPr lang="hr-HR" sz="2800" b="1" dirty="0" err="1"/>
              <a:t>Work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groups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four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think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at </a:t>
            </a:r>
            <a:r>
              <a:rPr lang="hr-HR" sz="2800" b="1" dirty="0" err="1"/>
              <a:t>least</a:t>
            </a:r>
            <a:r>
              <a:rPr lang="hr-HR" sz="2800" b="1" dirty="0"/>
              <a:t> </a:t>
            </a:r>
            <a:r>
              <a:rPr lang="hr-HR" sz="2800" b="1" dirty="0" err="1"/>
              <a:t>two</a:t>
            </a:r>
            <a:r>
              <a:rPr lang="hr-HR" sz="2800" b="1" dirty="0"/>
              <a:t> </a:t>
            </a:r>
            <a:r>
              <a:rPr lang="hr-HR" sz="2800" b="1" dirty="0" err="1"/>
              <a:t>things</a:t>
            </a:r>
            <a:r>
              <a:rPr lang="hr-HR" sz="2800" b="1" dirty="0"/>
              <a:t> for </a:t>
            </a:r>
            <a:r>
              <a:rPr lang="hr-HR" sz="2800" b="1" dirty="0" err="1"/>
              <a:t>each</a:t>
            </a:r>
            <a:r>
              <a:rPr lang="hr-HR" sz="2800" b="1" dirty="0"/>
              <a:t> </a:t>
            </a:r>
            <a:r>
              <a:rPr lang="hr-HR" sz="2800" b="1" dirty="0" err="1"/>
              <a:t>person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F.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EA023-3823-CE5C-DB6F-6695FD461BFC}"/>
              </a:ext>
            </a:extLst>
          </p:cNvPr>
          <p:cNvSpPr txBox="1"/>
          <p:nvPr/>
        </p:nvSpPr>
        <p:spPr>
          <a:xfrm>
            <a:off x="5743851" y="3629461"/>
            <a:ext cx="5575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Decide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a </a:t>
            </a:r>
            <a:r>
              <a:rPr lang="hr-HR" sz="2800" b="1" dirty="0" err="1"/>
              <a:t>democratic</a:t>
            </a:r>
            <a:r>
              <a:rPr lang="hr-HR" sz="2800" b="1" dirty="0"/>
              <a:t> </a:t>
            </a:r>
            <a:r>
              <a:rPr lang="hr-HR" sz="2800" b="1" dirty="0" err="1"/>
              <a:t>way</a:t>
            </a:r>
            <a:r>
              <a:rPr lang="hr-HR" sz="2800" b="1" dirty="0"/>
              <a:t> </a:t>
            </a:r>
            <a:r>
              <a:rPr lang="hr-HR" sz="2800" b="1" dirty="0" err="1"/>
              <a:t>which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will</a:t>
            </a:r>
            <a:r>
              <a:rPr lang="hr-HR" sz="2800" b="1" dirty="0"/>
              <a:t> put on a poster. </a:t>
            </a:r>
            <a:r>
              <a:rPr lang="hr-HR" sz="2800" b="1" dirty="0" err="1"/>
              <a:t>Vote</a:t>
            </a:r>
            <a:r>
              <a:rPr lang="hr-HR" sz="2800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8737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31.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41DED9-53B2-A395-0980-6918F5805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80" y="1206993"/>
            <a:ext cx="3785073" cy="53840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0C67B-60AD-AF23-8289-388A1E4CB556}"/>
              </a:ext>
            </a:extLst>
          </p:cNvPr>
          <p:cNvSpPr txBox="1"/>
          <p:nvPr/>
        </p:nvSpPr>
        <p:spPr>
          <a:xfrm>
            <a:off x="5982439" y="648070"/>
            <a:ext cx="5415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1299E-A94D-909C-78AF-E362FAB81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" y="2039235"/>
            <a:ext cx="5120999" cy="3719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930D31-D99C-5FA2-AB48-43A71B410682}"/>
              </a:ext>
            </a:extLst>
          </p:cNvPr>
          <p:cNvSpPr txBox="1"/>
          <p:nvPr/>
        </p:nvSpPr>
        <p:spPr>
          <a:xfrm>
            <a:off x="5982439" y="1712023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17140-72F1-141C-DBA7-4A4D98E00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0" y="2982675"/>
            <a:ext cx="4585178" cy="2730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A5B9B0-33B7-4DF9-FDE0-061808F29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5" y="2619904"/>
            <a:ext cx="5499459" cy="2126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6973B5-5B89-6ABD-186A-EDFC1725F4E7}"/>
              </a:ext>
            </a:extLst>
          </p:cNvPr>
          <p:cNvSpPr txBox="1"/>
          <p:nvPr/>
        </p:nvSpPr>
        <p:spPr>
          <a:xfrm>
            <a:off x="5982438" y="2565271"/>
            <a:ext cx="5415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>
                <a:solidFill>
                  <a:srgbClr val="FF0000"/>
                </a:solidFill>
              </a:rPr>
              <a:t>UP</a:t>
            </a:r>
            <a:r>
              <a:rPr lang="hr-HR" sz="2800" b="1" dirty="0"/>
              <a:t>, </a:t>
            </a:r>
            <a:r>
              <a:rPr lang="hr-HR" sz="2800" b="1" dirty="0">
                <a:solidFill>
                  <a:srgbClr val="FF0000"/>
                </a:solidFill>
              </a:rPr>
              <a:t>OF</a:t>
            </a:r>
            <a:r>
              <a:rPr lang="hr-HR" sz="2800" b="1" dirty="0"/>
              <a:t>, </a:t>
            </a:r>
            <a:r>
              <a:rPr lang="hr-HR" sz="2800" b="1" dirty="0">
                <a:solidFill>
                  <a:srgbClr val="FF0000"/>
                </a:solidFill>
              </a:rPr>
              <a:t>THROUGH</a:t>
            </a:r>
            <a:r>
              <a:rPr lang="hr-HR" sz="2800" b="1" dirty="0"/>
              <a:t>, </a:t>
            </a:r>
            <a:r>
              <a:rPr lang="hr-HR" sz="2800" b="1" dirty="0">
                <a:solidFill>
                  <a:srgbClr val="FF0000"/>
                </a:solidFill>
              </a:rPr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>
                <a:solidFill>
                  <a:srgbClr val="FF0000"/>
                </a:solidFill>
              </a:rPr>
              <a:t>AT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F.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E3817-CD33-E123-C5A6-1368F325253C}"/>
              </a:ext>
            </a:extLst>
          </p:cNvPr>
          <p:cNvSpPr txBox="1"/>
          <p:nvPr/>
        </p:nvSpPr>
        <p:spPr>
          <a:xfrm>
            <a:off x="6014477" y="3758279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553FAF-6443-16BE-A0A3-F8E9866B8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1" y="2937277"/>
            <a:ext cx="5306266" cy="1708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14A865-061E-B30D-A9EE-3B41A4AE9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" y="2574506"/>
            <a:ext cx="5719887" cy="2253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01F33B-BC80-F025-F643-29E837EDD153}"/>
              </a:ext>
            </a:extLst>
          </p:cNvPr>
          <p:cNvSpPr txBox="1"/>
          <p:nvPr/>
        </p:nvSpPr>
        <p:spPr>
          <a:xfrm>
            <a:off x="6064211" y="4780804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missing</a:t>
            </a:r>
            <a:r>
              <a:rPr lang="hr-HR" sz="2800" b="1" dirty="0"/>
              <a:t> </a:t>
            </a:r>
            <a:r>
              <a:rPr lang="hr-HR" sz="2800" b="1" dirty="0" err="1"/>
              <a:t>letters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G.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4D689F-94A7-6377-6F97-E1F08739AA7E}"/>
              </a:ext>
            </a:extLst>
          </p:cNvPr>
          <p:cNvSpPr txBox="1"/>
          <p:nvPr/>
        </p:nvSpPr>
        <p:spPr>
          <a:xfrm>
            <a:off x="6096000" y="5281315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6217AC-4375-B04B-9B09-EDBB5B7DD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6" y="2630162"/>
            <a:ext cx="5499459" cy="21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6" grpId="0"/>
      <p:bldP spid="17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pages</a:t>
            </a:r>
            <a:r>
              <a:rPr lang="hr-HR" i="1" dirty="0"/>
              <a:t> 32 </a:t>
            </a:r>
            <a:r>
              <a:rPr lang="hr-HR" i="1" dirty="0" err="1"/>
              <a:t>and</a:t>
            </a:r>
            <a:r>
              <a:rPr lang="hr-HR" i="1" dirty="0"/>
              <a:t> 33 .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41DED9-53B2-A395-0980-6918F5805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623" y="1206993"/>
            <a:ext cx="3753786" cy="53840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0C67B-60AD-AF23-8289-388A1E4CB556}"/>
              </a:ext>
            </a:extLst>
          </p:cNvPr>
          <p:cNvSpPr txBox="1"/>
          <p:nvPr/>
        </p:nvSpPr>
        <p:spPr>
          <a:xfrm>
            <a:off x="5982439" y="1393794"/>
            <a:ext cx="5415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box</a:t>
            </a:r>
            <a:r>
              <a:rPr lang="hr-HR" sz="2800" b="1" dirty="0"/>
              <a:t> </a:t>
            </a:r>
            <a:r>
              <a:rPr lang="hr-HR" sz="2800" b="1" dirty="0" err="1"/>
              <a:t>next</a:t>
            </a:r>
            <a:r>
              <a:rPr lang="hr-HR" sz="2800" b="1" dirty="0"/>
              <a:t> to </a:t>
            </a:r>
            <a:r>
              <a:rPr lang="hr-HR" sz="2800" b="1" dirty="0" err="1"/>
              <a:t>their</a:t>
            </a:r>
            <a:r>
              <a:rPr lang="hr-HR" sz="2800" b="1" dirty="0"/>
              <a:t> </a:t>
            </a:r>
            <a:r>
              <a:rPr lang="hr-HR" sz="2800" b="1" dirty="0" err="1"/>
              <a:t>definitions</a:t>
            </a:r>
            <a:r>
              <a:rPr lang="hr-HR" sz="28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30D31-D99C-5FA2-AB48-43A71B410682}"/>
              </a:ext>
            </a:extLst>
          </p:cNvPr>
          <p:cNvSpPr txBox="1"/>
          <p:nvPr/>
        </p:nvSpPr>
        <p:spPr>
          <a:xfrm>
            <a:off x="5982439" y="2343219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0F303-6041-5DE5-E1BF-68EACA7DA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5" y="1407709"/>
            <a:ext cx="5334541" cy="404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DE247-BF18-E011-C69D-AEE4C2741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1" y="2532556"/>
            <a:ext cx="5056402" cy="2844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5F621-9842-5F26-202C-93469AC61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4" y="1104583"/>
            <a:ext cx="3968678" cy="56684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DC1973-0696-E64A-C084-8C5D8DE27507}"/>
              </a:ext>
            </a:extLst>
          </p:cNvPr>
          <p:cNvSpPr txBox="1"/>
          <p:nvPr/>
        </p:nvSpPr>
        <p:spPr>
          <a:xfrm>
            <a:off x="5982439" y="3050436"/>
            <a:ext cx="54153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400" dirty="0"/>
          </a:p>
          <a:p>
            <a:r>
              <a:rPr lang="hr-HR" sz="2400" b="1" dirty="0"/>
              <a:t>personal </a:t>
            </a:r>
            <a:r>
              <a:rPr lang="hr-HR" sz="2400" b="1" dirty="0" err="1"/>
              <a:t>pronoun</a:t>
            </a:r>
            <a:r>
              <a:rPr lang="hr-HR" sz="2400" b="1" dirty="0"/>
              <a:t> </a:t>
            </a:r>
            <a:r>
              <a:rPr lang="hr-HR" sz="2400" dirty="0"/>
              <a:t>(</a:t>
            </a:r>
            <a:r>
              <a:rPr lang="hr-HR" sz="2400" dirty="0">
                <a:solidFill>
                  <a:schemeClr val="accent1"/>
                </a:solidFill>
              </a:rPr>
              <a:t>osobna zamjenica</a:t>
            </a:r>
            <a:r>
              <a:rPr lang="hr-HR" sz="2400" dirty="0"/>
              <a:t>), može u rečenici biti subjekt ili objekt </a:t>
            </a:r>
          </a:p>
          <a:p>
            <a:pPr algn="just"/>
            <a:endParaRPr lang="hr-HR" sz="2400" dirty="0"/>
          </a:p>
          <a:p>
            <a:pPr algn="just"/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 </a:t>
            </a:r>
            <a:r>
              <a:rPr lang="hr-HR" sz="2800" b="1" dirty="0" err="1"/>
              <a:t>below</a:t>
            </a:r>
            <a:r>
              <a:rPr lang="hr-HR" sz="2800" b="1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CB5BD5-C646-A6CE-7AEE-C7FE8BA18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4" y="1104583"/>
            <a:ext cx="5223683" cy="5215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AB21F3-A7A8-40CD-B24F-43CA19CDE230}"/>
              </a:ext>
            </a:extLst>
          </p:cNvPr>
          <p:cNvSpPr txBox="1"/>
          <p:nvPr/>
        </p:nvSpPr>
        <p:spPr>
          <a:xfrm>
            <a:off x="5982439" y="6058753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4238F5-C4A1-ABDE-A13D-E57C8F761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8" y="1970888"/>
            <a:ext cx="4335261" cy="41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33 .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0C67B-60AD-AF23-8289-388A1E4CB556}"/>
              </a:ext>
            </a:extLst>
          </p:cNvPr>
          <p:cNvSpPr txBox="1"/>
          <p:nvPr/>
        </p:nvSpPr>
        <p:spPr>
          <a:xfrm>
            <a:off x="5938421" y="1346684"/>
            <a:ext cx="5415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I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personal </a:t>
            </a:r>
            <a:r>
              <a:rPr lang="hr-HR" sz="2800" b="1" dirty="0" err="1"/>
              <a:t>pronoun</a:t>
            </a:r>
            <a:r>
              <a:rPr lang="hr-HR" sz="28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30D31-D99C-5FA2-AB48-43A71B410682}"/>
              </a:ext>
            </a:extLst>
          </p:cNvPr>
          <p:cNvSpPr txBox="1"/>
          <p:nvPr/>
        </p:nvSpPr>
        <p:spPr>
          <a:xfrm>
            <a:off x="5938421" y="3375774"/>
            <a:ext cx="541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25F621-9842-5F26-202C-93469AC6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8" y="1103933"/>
            <a:ext cx="3968678" cy="566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A16E44-8043-6CC3-3FD1-F984B4F01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1" y="1823738"/>
            <a:ext cx="5448772" cy="370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359BA6-5DAA-1B97-01C4-D5B73F7B6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7" y="2354977"/>
            <a:ext cx="5303980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0C346A-BD58-9C44-62C3-91F9881B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65125"/>
            <a:ext cx="11191875" cy="1749425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In </a:t>
            </a:r>
            <a:r>
              <a:rPr lang="hr-HR" b="1" dirty="0" err="1"/>
              <a:t>pairs</a:t>
            </a:r>
            <a:r>
              <a:rPr lang="hr-HR" b="1" dirty="0"/>
              <a:t>, </a:t>
            </a: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at </a:t>
            </a:r>
            <a:r>
              <a:rPr lang="hr-HR" b="1" dirty="0" err="1"/>
              <a:t>least</a:t>
            </a:r>
            <a:r>
              <a:rPr lang="hr-HR" b="1" dirty="0"/>
              <a:t> 3 </a:t>
            </a:r>
            <a:r>
              <a:rPr lang="hr-HR" b="1" dirty="0" err="1"/>
              <a:t>things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. </a:t>
            </a:r>
            <a:br>
              <a:rPr lang="hr-HR" b="1" dirty="0"/>
            </a:b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ABC55A-936A-3434-2247-0E391A7F7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3" y="2374899"/>
            <a:ext cx="6358855" cy="4117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reading list </a:t>
            </a:r>
            <a:r>
              <a:rPr lang="hr-HR" b="1" dirty="0"/>
              <a:t>– </a:t>
            </a:r>
            <a:r>
              <a:rPr lang="hr-HR" b="1" dirty="0">
                <a:solidFill>
                  <a:schemeClr val="accent1"/>
                </a:solidFill>
              </a:rPr>
              <a:t>popis djela za lektiru</a:t>
            </a:r>
          </a:p>
          <a:p>
            <a:pPr marL="0" indent="0">
              <a:buNone/>
            </a:pPr>
            <a:r>
              <a:rPr lang="en-US" b="1" dirty="0"/>
              <a:t>book reports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lektira </a:t>
            </a:r>
          </a:p>
          <a:p>
            <a:pPr marL="0" indent="0">
              <a:buNone/>
            </a:pPr>
            <a:r>
              <a:rPr lang="en-US" b="1" dirty="0"/>
              <a:t>hand in the book reports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predati lektiru</a:t>
            </a:r>
          </a:p>
          <a:p>
            <a:pPr marL="0" indent="0">
              <a:buNone/>
            </a:pPr>
            <a:r>
              <a:rPr lang="hr-HR" b="1" dirty="0"/>
              <a:t>b</a:t>
            </a:r>
            <a:r>
              <a:rPr lang="en-US" b="1" dirty="0" err="1"/>
              <a:t>orrow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posuditi od koga</a:t>
            </a:r>
          </a:p>
          <a:p>
            <a:pPr marL="0" indent="0">
              <a:buNone/>
            </a:pPr>
            <a:r>
              <a:rPr lang="hr-HR" b="1" dirty="0"/>
              <a:t>l</a:t>
            </a:r>
            <a:r>
              <a:rPr lang="en-US" b="1" dirty="0"/>
              <a:t>end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posuditi kome što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1EECE2-78DB-593D-03A4-1CFD43EF9B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6" y="2374900"/>
            <a:ext cx="4889386" cy="4117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8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6FC1EB-BA96-F01D-2C6F-C731CB5F13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101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5F5E9-271B-4B45-4027-5E6F04803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7651"/>
            <a:ext cx="5572124" cy="192545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guess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word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A?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18CC5-5D6E-33EA-799C-B635704F9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9" y="1239954"/>
            <a:ext cx="4084674" cy="462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1DC40-DCC1-A4B4-245E-A10AD12A7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61" y="1538450"/>
            <a:ext cx="635814" cy="400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1C8FE-B1DA-FD9B-BB9D-6C34F6230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47" y="1772620"/>
            <a:ext cx="635814" cy="400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CB3EB1-8834-A9CF-1E5E-159588F62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4" y="2372752"/>
            <a:ext cx="702489" cy="442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690E38-9AF2-554B-5A16-7B327AF82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9" y="2978644"/>
            <a:ext cx="635814" cy="400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AD06B2-1FB6-7AA6-50A3-7485C5671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3" y="3337815"/>
            <a:ext cx="974992" cy="339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073698-D204-3132-4189-9AEBCF9F7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54" y="3593826"/>
            <a:ext cx="1484396" cy="442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E1423C-D4C2-AA67-D669-A35176E04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00207"/>
            <a:ext cx="1322836" cy="44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89341C-A79D-BB43-2DC4-1706CA432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9" y="4534014"/>
            <a:ext cx="1754523" cy="4429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702A28-BC66-0AB1-9366-081135678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0" y="5392424"/>
            <a:ext cx="1023883" cy="369986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070B394-AF93-2B7C-6C34-1389C0640A4D}"/>
              </a:ext>
            </a:extLst>
          </p:cNvPr>
          <p:cNvSpPr txBox="1">
            <a:spLocks/>
          </p:cNvSpPr>
          <p:nvPr/>
        </p:nvSpPr>
        <p:spPr>
          <a:xfrm>
            <a:off x="6001558" y="2631101"/>
            <a:ext cx="5666566" cy="1925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translations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 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bold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7F5F34-CE4C-2E9B-F592-4B486887A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8" y="1020766"/>
            <a:ext cx="4084673" cy="522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1D2D11-EEA1-2380-6B30-D114D48C4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1" y="1425716"/>
            <a:ext cx="3616061" cy="4625740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2B2FD289-EB85-FAD6-4920-78791AE0D0D2}"/>
              </a:ext>
            </a:extLst>
          </p:cNvPr>
          <p:cNvSpPr txBox="1">
            <a:spLocks/>
          </p:cNvSpPr>
          <p:nvPr/>
        </p:nvSpPr>
        <p:spPr>
          <a:xfrm>
            <a:off x="6001557" y="4642684"/>
            <a:ext cx="5666567" cy="1925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carefully</a:t>
            </a:r>
            <a:r>
              <a:rPr lang="hr-HR" b="1" dirty="0"/>
              <a:t>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listen</a:t>
            </a:r>
            <a:r>
              <a:rPr lang="hr-HR" b="1" dirty="0"/>
              <a:t> to Eve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word.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3897DB-78EE-0FB8-AEB5-84AC5842F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1" y="2004083"/>
            <a:ext cx="5319042" cy="337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l__6_1_in_the_library__eve_">
            <a:hlinkClick r:id="" action="ppaction://media"/>
            <a:extLst>
              <a:ext uri="{FF2B5EF4-FFF2-40B4-BE49-F238E27FC236}">
                <a16:creationId xmlns:a16="http://schemas.microsoft.com/office/drawing/2014/main" id="{5A3E2215-9A4A-34F1-7E1E-E53D7C150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4442" y="5275047"/>
            <a:ext cx="487363" cy="487363"/>
          </a:xfrm>
          <a:prstGeom prst="rect">
            <a:avLst/>
          </a:prstGeom>
        </p:spPr>
      </p:pic>
      <p:pic>
        <p:nvPicPr>
          <p:cNvPr id="27" name="l__6_1_in_the_library__eve_">
            <a:hlinkClick r:id="" action="ppaction://media"/>
            <a:extLst>
              <a:ext uri="{FF2B5EF4-FFF2-40B4-BE49-F238E27FC236}">
                <a16:creationId xmlns:a16="http://schemas.microsoft.com/office/drawing/2014/main" id="{7739443F-7742-A596-03B7-A9679F6F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4441" y="5993543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AA8B9D-B80A-F1F6-DECD-216B48AC8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6" y="2532271"/>
            <a:ext cx="1429218" cy="5347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B1D95A-8799-3DD3-AC12-18624A744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20" y="3246679"/>
            <a:ext cx="964426" cy="458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5C22F-FC8D-3A53-8214-590727295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8" y="3872168"/>
            <a:ext cx="988239" cy="4710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D45DE3-C2E6-CCD8-AEE7-FBBFB4BE7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65" y="4241000"/>
            <a:ext cx="770346" cy="485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4DC619-6A32-15FF-5981-51F62A1F2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08" y="4504294"/>
            <a:ext cx="875796" cy="5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34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634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88E8E9-D666-EC78-2AE7-F3D823245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71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50D1-E2D5-469B-16EE-5E3B6F378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6700"/>
            <a:ext cx="5321718" cy="14259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what</a:t>
            </a:r>
            <a:r>
              <a:rPr lang="hr-HR" b="1" dirty="0"/>
              <a:t> Lee </a:t>
            </a:r>
            <a:r>
              <a:rPr lang="hr-HR" b="1" dirty="0" err="1"/>
              <a:t>reads</a:t>
            </a:r>
            <a:r>
              <a:rPr lang="hr-HR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E6441-810F-C496-AB64-914DEA49D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31" y="708424"/>
            <a:ext cx="2842506" cy="544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21_l__6_2_in_the_library__lee_ (1)">
            <a:hlinkClick r:id="" action="ppaction://media"/>
            <a:extLst>
              <a:ext uri="{FF2B5EF4-FFF2-40B4-BE49-F238E27FC236}">
                <a16:creationId xmlns:a16="http://schemas.microsoft.com/office/drawing/2014/main" id="{38F7EA8D-A63A-3282-621C-CC0ED706F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0355" y="1157686"/>
            <a:ext cx="487363" cy="48736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78BED7-F0B9-B5DD-E4CF-626D79C82D55}"/>
              </a:ext>
            </a:extLst>
          </p:cNvPr>
          <p:cNvSpPr txBox="1">
            <a:spLocks/>
          </p:cNvSpPr>
          <p:nvPr/>
        </p:nvSpPr>
        <p:spPr>
          <a:xfrm>
            <a:off x="6100516" y="1570835"/>
            <a:ext cx="5600700" cy="2244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i="1" dirty="0"/>
              <a:t>Lee </a:t>
            </a:r>
            <a:r>
              <a:rPr lang="hr-HR" i="1" dirty="0" err="1"/>
              <a:t>reads</a:t>
            </a:r>
            <a:r>
              <a:rPr lang="hr-HR" i="1" dirty="0"/>
              <a:t> music </a:t>
            </a:r>
            <a:r>
              <a:rPr lang="hr-HR" i="1" dirty="0" err="1"/>
              <a:t>magazines</a:t>
            </a:r>
            <a:r>
              <a:rPr lang="hr-HR" i="1" dirty="0"/>
              <a:t>, </a:t>
            </a:r>
            <a:r>
              <a:rPr lang="hr-HR" i="1" dirty="0" err="1"/>
              <a:t>books</a:t>
            </a:r>
            <a:r>
              <a:rPr lang="hr-HR" i="1" dirty="0"/>
              <a:t> </a:t>
            </a:r>
            <a:r>
              <a:rPr lang="hr-HR" i="1" dirty="0" err="1"/>
              <a:t>that</a:t>
            </a:r>
            <a:r>
              <a:rPr lang="hr-HR" i="1" dirty="0"/>
              <a:t> are on </a:t>
            </a:r>
            <a:r>
              <a:rPr lang="hr-HR" i="1" dirty="0" err="1"/>
              <a:t>his</a:t>
            </a:r>
            <a:r>
              <a:rPr lang="hr-HR" i="1" dirty="0"/>
              <a:t> </a:t>
            </a:r>
            <a:r>
              <a:rPr lang="hr-HR" i="1" dirty="0" err="1"/>
              <a:t>reading</a:t>
            </a:r>
            <a:r>
              <a:rPr lang="hr-HR" i="1" dirty="0"/>
              <a:t> list, </a:t>
            </a:r>
            <a:r>
              <a:rPr lang="hr-HR" i="1" dirty="0" err="1"/>
              <a:t>fantasy</a:t>
            </a:r>
            <a:r>
              <a:rPr lang="hr-HR" i="1" dirty="0"/>
              <a:t> </a:t>
            </a:r>
            <a:r>
              <a:rPr lang="hr-HR" i="1" dirty="0" err="1"/>
              <a:t>novels</a:t>
            </a:r>
            <a:r>
              <a:rPr lang="hr-HR" i="1" dirty="0"/>
              <a:t> </a:t>
            </a:r>
            <a:r>
              <a:rPr lang="hr-HR" i="1" dirty="0" err="1"/>
              <a:t>like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Hobbit</a:t>
            </a:r>
            <a:r>
              <a:rPr lang="hr-HR" i="1" dirty="0"/>
              <a:t> </a:t>
            </a:r>
            <a:r>
              <a:rPr lang="hr-HR" i="1" dirty="0" err="1"/>
              <a:t>or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Chronicles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Narnia</a:t>
            </a:r>
            <a:r>
              <a:rPr lang="hr-HR" i="1" dirty="0"/>
              <a:t>, </a:t>
            </a:r>
            <a:r>
              <a:rPr lang="hr-HR" i="1" dirty="0" err="1"/>
              <a:t>adventure</a:t>
            </a:r>
            <a:r>
              <a:rPr lang="hr-HR" i="1" dirty="0"/>
              <a:t> </a:t>
            </a:r>
            <a:r>
              <a:rPr lang="hr-HR" i="1" dirty="0" err="1"/>
              <a:t>books</a:t>
            </a:r>
            <a:r>
              <a:rPr lang="hr-HR" i="1" dirty="0"/>
              <a:t> </a:t>
            </a:r>
            <a:r>
              <a:rPr lang="hr-HR" i="1" dirty="0" err="1"/>
              <a:t>like</a:t>
            </a:r>
            <a:r>
              <a:rPr lang="hr-HR" i="1" dirty="0"/>
              <a:t> Robinson Crusoe, </a:t>
            </a:r>
            <a:r>
              <a:rPr lang="hr-HR" i="1" dirty="0" err="1"/>
              <a:t>non-fiction</a:t>
            </a:r>
            <a:r>
              <a:rPr lang="hr-HR" i="1" dirty="0"/>
              <a:t> </a:t>
            </a:r>
            <a:r>
              <a:rPr lang="hr-HR" i="1" dirty="0" err="1"/>
              <a:t>like</a:t>
            </a:r>
            <a:r>
              <a:rPr lang="hr-HR" i="1" dirty="0"/>
              <a:t> Great </a:t>
            </a:r>
            <a:r>
              <a:rPr lang="hr-HR" i="1" dirty="0" err="1"/>
              <a:t>Mysteries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World </a:t>
            </a:r>
            <a:r>
              <a:rPr lang="hr-HR" i="1" dirty="0" err="1"/>
              <a:t>or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Guinness</a:t>
            </a:r>
            <a:r>
              <a:rPr lang="hr-HR" i="1" dirty="0"/>
              <a:t> </a:t>
            </a:r>
            <a:r>
              <a:rPr lang="hr-HR" i="1" dirty="0" err="1"/>
              <a:t>Book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Records, </a:t>
            </a:r>
            <a:r>
              <a:rPr lang="hr-HR" i="1" dirty="0" err="1"/>
              <a:t>and</a:t>
            </a:r>
            <a:r>
              <a:rPr lang="hr-HR" i="1" dirty="0"/>
              <a:t> some </a:t>
            </a:r>
            <a:r>
              <a:rPr lang="hr-HR" i="1" dirty="0" err="1"/>
              <a:t>books</a:t>
            </a:r>
            <a:r>
              <a:rPr lang="hr-HR" i="1" dirty="0"/>
              <a:t> </a:t>
            </a:r>
            <a:r>
              <a:rPr lang="hr-HR" i="1" dirty="0" err="1"/>
              <a:t>about</a:t>
            </a:r>
            <a:r>
              <a:rPr lang="hr-HR" i="1" dirty="0"/>
              <a:t> </a:t>
            </a:r>
            <a:r>
              <a:rPr lang="hr-HR" i="1" dirty="0" err="1"/>
              <a:t>animals</a:t>
            </a:r>
            <a:r>
              <a:rPr lang="hr-HR" b="1" i="1" dirty="0"/>
              <a:t>.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E825E9E-88BB-4C31-0596-CA296953DEEB}"/>
              </a:ext>
            </a:extLst>
          </p:cNvPr>
          <p:cNvSpPr txBox="1">
            <a:spLocks/>
          </p:cNvSpPr>
          <p:nvPr/>
        </p:nvSpPr>
        <p:spPr>
          <a:xfrm>
            <a:off x="6100516" y="5038625"/>
            <a:ext cx="5786684" cy="1300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E.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missing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8D397A-7326-88B1-7AAF-EC9FE7319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9" y="2123840"/>
            <a:ext cx="5098860" cy="308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737BE9B-F9C1-1A9D-A9E0-C190ED258E28}"/>
              </a:ext>
            </a:extLst>
          </p:cNvPr>
          <p:cNvSpPr txBox="1">
            <a:spLocks/>
          </p:cNvSpPr>
          <p:nvPr/>
        </p:nvSpPr>
        <p:spPr>
          <a:xfrm>
            <a:off x="6096000" y="6086475"/>
            <a:ext cx="2282616" cy="50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E45EC2-0BFD-7475-CEA9-301C38A99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2886075"/>
            <a:ext cx="331194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6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2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88E8E9-D666-EC78-2AE7-F3D823245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71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50D1-E2D5-469B-16EE-5E3B6F378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0349" y="266698"/>
            <a:ext cx="6132352" cy="6058601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</a:t>
            </a:r>
          </a:p>
          <a:p>
            <a:pPr marL="0" indent="0" algn="just"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/>
              <a:t>THE PRESENT SIMPLE </a:t>
            </a:r>
            <a:r>
              <a:rPr lang="hr-HR" sz="2400" dirty="0"/>
              <a:t>to talk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habits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regular</a:t>
            </a:r>
            <a:r>
              <a:rPr lang="hr-HR" sz="2400" dirty="0"/>
              <a:t> </a:t>
            </a:r>
            <a:r>
              <a:rPr lang="hr-HR" sz="2400" dirty="0" err="1"/>
              <a:t>activities</a:t>
            </a:r>
            <a:r>
              <a:rPr lang="hr-HR" sz="2400" dirty="0"/>
              <a:t>.</a:t>
            </a:r>
          </a:p>
          <a:p>
            <a:pPr marL="0" indent="0" algn="just">
              <a:buNone/>
            </a:pPr>
            <a:r>
              <a:rPr lang="hr-HR" sz="2400" dirty="0">
                <a:solidFill>
                  <a:schemeClr val="accent1"/>
                </a:solidFill>
              </a:rPr>
              <a:t>Glagolsko vrijeme PRESENT SIMPLE koristimo kada govorimo o navikama ili o redovitim aktivnostima i djelatnostima.</a:t>
            </a:r>
          </a:p>
          <a:p>
            <a:pPr marL="0" indent="0" algn="just">
              <a:buNone/>
            </a:pPr>
            <a:endParaRPr lang="hr-HR" sz="24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/>
              <a:t>ADVERBS OF FREQUENCY </a:t>
            </a:r>
            <a:r>
              <a:rPr lang="hr-HR" sz="2400" dirty="0"/>
              <a:t>to </a:t>
            </a:r>
            <a:r>
              <a:rPr lang="hr-HR" sz="2400" dirty="0" err="1"/>
              <a:t>say</a:t>
            </a:r>
            <a:r>
              <a:rPr lang="hr-HR" sz="2400" dirty="0"/>
              <a:t> how </a:t>
            </a:r>
            <a:r>
              <a:rPr lang="hr-HR" sz="2400" dirty="0" err="1"/>
              <a:t>often</a:t>
            </a:r>
            <a:r>
              <a:rPr lang="hr-HR" sz="2400" dirty="0"/>
              <a:t> </a:t>
            </a:r>
            <a:r>
              <a:rPr lang="hr-HR" sz="2400" dirty="0" err="1"/>
              <a:t>we</a:t>
            </a:r>
            <a:r>
              <a:rPr lang="hr-HR" sz="2400" dirty="0"/>
              <a:t> do </a:t>
            </a:r>
            <a:r>
              <a:rPr lang="hr-HR" sz="2400" dirty="0" err="1"/>
              <a:t>something</a:t>
            </a:r>
            <a:r>
              <a:rPr lang="hr-HR" sz="2400" dirty="0"/>
              <a:t>.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never, rarely, sometimes, often, usually  always.</a:t>
            </a:r>
          </a:p>
          <a:p>
            <a:pPr marL="0" indent="0" algn="just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Koristimo </a:t>
            </a:r>
            <a:r>
              <a:rPr lang="hr-HR" sz="2400" b="1" dirty="0">
                <a:solidFill>
                  <a:schemeClr val="accent1"/>
                </a:solidFill>
              </a:rPr>
              <a:t>priloge učestalosti </a:t>
            </a:r>
            <a:r>
              <a:rPr lang="hr-HR" sz="2400" dirty="0">
                <a:solidFill>
                  <a:schemeClr val="accent1"/>
                </a:solidFill>
              </a:rPr>
              <a:t>kako bismo izrazili koliko često nešto radimo te koliko često se neka radnja ponavlja. Obično se nalaze ispred glagola.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8BB6B-AA87-1677-EC04-667F7B9C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9" y="1428644"/>
            <a:ext cx="4008747" cy="353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28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083CB0-F206-C1D2-BFCC-F8897E6B6B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315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E7F33-580E-5423-A06A-ED4AF4EFE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152400"/>
            <a:ext cx="5943600" cy="137160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Lee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F.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adverbs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frequency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A07D9-4A83-F4E3-DFD4-82B0E3AF3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8" y="1689661"/>
            <a:ext cx="4495880" cy="3478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7F244BF-1CED-1DD1-2DD0-A16B99B5DB65}"/>
              </a:ext>
            </a:extLst>
          </p:cNvPr>
          <p:cNvSpPr txBox="1">
            <a:spLocks/>
          </p:cNvSpPr>
          <p:nvPr/>
        </p:nvSpPr>
        <p:spPr>
          <a:xfrm>
            <a:off x="5791200" y="1523999"/>
            <a:ext cx="5867400" cy="2828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3600" b="1" dirty="0" err="1"/>
              <a:t>Check</a:t>
            </a:r>
            <a:r>
              <a:rPr lang="hr-HR" sz="3600" b="1" dirty="0"/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1 Lee </a:t>
            </a:r>
            <a:r>
              <a:rPr lang="hr-HR" sz="2600" b="1" dirty="0" err="1">
                <a:solidFill>
                  <a:srgbClr val="FF0000"/>
                </a:solidFill>
              </a:rPr>
              <a:t>never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takes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out</a:t>
            </a:r>
            <a:r>
              <a:rPr lang="hr-HR" sz="2600" b="1" dirty="0">
                <a:solidFill>
                  <a:srgbClr val="FF0000"/>
                </a:solidFill>
              </a:rPr>
              <a:t> more </a:t>
            </a:r>
            <a:r>
              <a:rPr lang="hr-HR" sz="2600" b="1" dirty="0" err="1">
                <a:solidFill>
                  <a:srgbClr val="FF0000"/>
                </a:solidFill>
              </a:rPr>
              <a:t>than</a:t>
            </a:r>
            <a:r>
              <a:rPr lang="hr-HR" sz="2600" b="1" dirty="0">
                <a:solidFill>
                  <a:srgbClr val="FF0000"/>
                </a:solidFill>
              </a:rPr>
              <a:t> 4 </a:t>
            </a:r>
            <a:r>
              <a:rPr lang="hr-HR" sz="2600" b="1" dirty="0" err="1">
                <a:solidFill>
                  <a:srgbClr val="FF0000"/>
                </a:solidFill>
              </a:rPr>
              <a:t>books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2 He </a:t>
            </a:r>
            <a:r>
              <a:rPr lang="hr-HR" sz="2600" b="1" dirty="0" err="1">
                <a:solidFill>
                  <a:srgbClr val="FF0000"/>
                </a:solidFill>
              </a:rPr>
              <a:t>sometimes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flicks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through</a:t>
            </a:r>
            <a:r>
              <a:rPr lang="hr-HR" sz="2600" b="1" dirty="0">
                <a:solidFill>
                  <a:srgbClr val="FF0000"/>
                </a:solidFill>
              </a:rPr>
              <a:t> music </a:t>
            </a:r>
            <a:r>
              <a:rPr lang="hr-HR" sz="2600" b="1" dirty="0" err="1">
                <a:solidFill>
                  <a:srgbClr val="FF0000"/>
                </a:solidFill>
              </a:rPr>
              <a:t>magazines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3 He </a:t>
            </a:r>
            <a:r>
              <a:rPr lang="hr-HR" sz="2600" b="1" dirty="0" err="1">
                <a:solidFill>
                  <a:srgbClr val="FF0000"/>
                </a:solidFill>
              </a:rPr>
              <a:t>often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goes</a:t>
            </a:r>
            <a:r>
              <a:rPr lang="hr-HR" sz="2600" b="1" dirty="0">
                <a:solidFill>
                  <a:srgbClr val="FF0000"/>
                </a:solidFill>
              </a:rPr>
              <a:t> to </a:t>
            </a:r>
            <a:r>
              <a:rPr lang="hr-HR" sz="2600" b="1" dirty="0" err="1">
                <a:solidFill>
                  <a:srgbClr val="FF0000"/>
                </a:solidFill>
              </a:rPr>
              <a:t>the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school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library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4 He </a:t>
            </a:r>
            <a:r>
              <a:rPr lang="hr-HR" sz="2600" b="1" dirty="0" err="1">
                <a:solidFill>
                  <a:srgbClr val="FF0000"/>
                </a:solidFill>
              </a:rPr>
              <a:t>usually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takes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out</a:t>
            </a:r>
            <a:r>
              <a:rPr lang="hr-HR" sz="2600" b="1" dirty="0">
                <a:solidFill>
                  <a:srgbClr val="FF0000"/>
                </a:solidFill>
              </a:rPr>
              <a:t> 2 </a:t>
            </a:r>
            <a:r>
              <a:rPr lang="hr-HR" sz="2600" b="1" dirty="0" err="1">
                <a:solidFill>
                  <a:srgbClr val="FF0000"/>
                </a:solidFill>
              </a:rPr>
              <a:t>or</a:t>
            </a:r>
            <a:r>
              <a:rPr lang="hr-HR" sz="2600" b="1" dirty="0">
                <a:solidFill>
                  <a:srgbClr val="FF0000"/>
                </a:solidFill>
              </a:rPr>
              <a:t> 3 </a:t>
            </a:r>
            <a:r>
              <a:rPr lang="hr-HR" sz="2600" b="1" dirty="0" err="1">
                <a:solidFill>
                  <a:srgbClr val="FF0000"/>
                </a:solidFill>
              </a:rPr>
              <a:t>books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5 He </a:t>
            </a:r>
            <a:r>
              <a:rPr lang="hr-HR" sz="2600" b="1" dirty="0" err="1">
                <a:solidFill>
                  <a:srgbClr val="FF0000"/>
                </a:solidFill>
              </a:rPr>
              <a:t>always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asks</a:t>
            </a:r>
            <a:r>
              <a:rPr lang="hr-HR" sz="2600" b="1" dirty="0">
                <a:solidFill>
                  <a:srgbClr val="FF0000"/>
                </a:solidFill>
              </a:rPr>
              <a:t> Miss </a:t>
            </a:r>
            <a:r>
              <a:rPr lang="hr-HR" sz="2600" b="1" dirty="0" err="1">
                <a:solidFill>
                  <a:srgbClr val="FF0000"/>
                </a:solidFill>
              </a:rPr>
              <a:t>Havilland</a:t>
            </a:r>
            <a:r>
              <a:rPr lang="hr-HR" sz="2600" b="1" dirty="0">
                <a:solidFill>
                  <a:srgbClr val="FF0000"/>
                </a:solidFill>
              </a:rPr>
              <a:t> for </a:t>
            </a:r>
            <a:r>
              <a:rPr lang="hr-HR" sz="2600" b="1" dirty="0" err="1">
                <a:solidFill>
                  <a:srgbClr val="FF0000"/>
                </a:solidFill>
              </a:rPr>
              <a:t>advice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rgbClr val="FF0000"/>
                </a:solidFill>
              </a:rPr>
              <a:t>6 </a:t>
            </a:r>
            <a:r>
              <a:rPr lang="hr-HR" sz="2600" b="1" dirty="0" err="1">
                <a:solidFill>
                  <a:srgbClr val="FF0000"/>
                </a:solidFill>
              </a:rPr>
              <a:t>His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mum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is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always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busy</a:t>
            </a:r>
            <a:r>
              <a:rPr lang="hr-HR" sz="2600" b="1" dirty="0">
                <a:solidFill>
                  <a:srgbClr val="FF0000"/>
                </a:solidFill>
              </a:rPr>
              <a:t> but </a:t>
            </a:r>
            <a:r>
              <a:rPr lang="hr-HR" sz="2600" b="1" dirty="0" err="1">
                <a:solidFill>
                  <a:srgbClr val="FF0000"/>
                </a:solidFill>
              </a:rPr>
              <a:t>when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she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has</a:t>
            </a:r>
            <a:r>
              <a:rPr lang="hr-HR" sz="2600" b="1" dirty="0">
                <a:solidFill>
                  <a:srgbClr val="FF0000"/>
                </a:solidFill>
              </a:rPr>
              <a:t> time </a:t>
            </a:r>
            <a:r>
              <a:rPr lang="hr-HR" sz="2600" b="1" dirty="0" err="1">
                <a:solidFill>
                  <a:srgbClr val="FF0000"/>
                </a:solidFill>
              </a:rPr>
              <a:t>she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reads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books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about</a:t>
            </a:r>
            <a:r>
              <a:rPr lang="hr-HR" sz="2600" b="1" dirty="0">
                <a:solidFill>
                  <a:srgbClr val="FF0000"/>
                </a:solidFill>
              </a:rPr>
              <a:t> music </a:t>
            </a:r>
            <a:r>
              <a:rPr lang="hr-HR" sz="2600" b="1" dirty="0" err="1">
                <a:solidFill>
                  <a:srgbClr val="FF0000"/>
                </a:solidFill>
              </a:rPr>
              <a:t>or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crime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stories</a:t>
            </a:r>
            <a:r>
              <a:rPr lang="hr-HR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D86ED7F1-7B51-2137-CF45-0CC45E318EB0}"/>
              </a:ext>
            </a:extLst>
          </p:cNvPr>
          <p:cNvSpPr/>
          <p:nvPr/>
        </p:nvSpPr>
        <p:spPr>
          <a:xfrm>
            <a:off x="6513730" y="2124075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8D6DCE4B-6A5C-5B18-3833-A16801C6FFCA}"/>
              </a:ext>
            </a:extLst>
          </p:cNvPr>
          <p:cNvSpPr/>
          <p:nvPr/>
        </p:nvSpPr>
        <p:spPr>
          <a:xfrm>
            <a:off x="6723280" y="2466975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BE61F712-06EF-4567-146E-1ECE04C8853B}"/>
              </a:ext>
            </a:extLst>
          </p:cNvPr>
          <p:cNvSpPr/>
          <p:nvPr/>
        </p:nvSpPr>
        <p:spPr>
          <a:xfrm>
            <a:off x="6447055" y="2852737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D37FF6A5-D62A-0EDB-5114-458C33ADE434}"/>
              </a:ext>
            </a:extLst>
          </p:cNvPr>
          <p:cNvSpPr/>
          <p:nvPr/>
        </p:nvSpPr>
        <p:spPr>
          <a:xfrm>
            <a:off x="6513730" y="3150393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56B78C68-886C-A8A1-003F-7F59684C0967}"/>
              </a:ext>
            </a:extLst>
          </p:cNvPr>
          <p:cNvSpPr/>
          <p:nvPr/>
        </p:nvSpPr>
        <p:spPr>
          <a:xfrm>
            <a:off x="6513730" y="3517106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BFACF37E-2CCC-FF4D-2702-E67FD9B24196}"/>
              </a:ext>
            </a:extLst>
          </p:cNvPr>
          <p:cNvSpPr/>
          <p:nvPr/>
        </p:nvSpPr>
        <p:spPr>
          <a:xfrm>
            <a:off x="7456705" y="3824286"/>
            <a:ext cx="1159306" cy="17145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C3D36F-1A52-D867-F741-F0A79AA6F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7" y="1589483"/>
            <a:ext cx="4482878" cy="4026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612435B-042A-D1B3-33A1-FE61B8C6FC3C}"/>
              </a:ext>
            </a:extLst>
          </p:cNvPr>
          <p:cNvSpPr txBox="1">
            <a:spLocks/>
          </p:cNvSpPr>
          <p:nvPr/>
        </p:nvSpPr>
        <p:spPr>
          <a:xfrm>
            <a:off x="5791200" y="4479131"/>
            <a:ext cx="5943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to make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G? 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C921A62-B51E-B4E9-947D-149FDBB864A1}"/>
              </a:ext>
            </a:extLst>
          </p:cNvPr>
          <p:cNvSpPr txBox="1">
            <a:spLocks/>
          </p:cNvSpPr>
          <p:nvPr/>
        </p:nvSpPr>
        <p:spPr>
          <a:xfrm>
            <a:off x="5797983" y="5850731"/>
            <a:ext cx="1504950" cy="49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13B80A-B549-FE03-786D-AE7C8B9C0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0" y="2535546"/>
            <a:ext cx="3627434" cy="2057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F7599B-5917-966B-2B2C-B2EA62606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8" y="3246104"/>
            <a:ext cx="3208298" cy="1828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3C8554-992E-2D72-E484-022FBD683F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6" y="2856860"/>
            <a:ext cx="2705334" cy="1828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34CF14-CFB2-2B47-D886-4AC78736B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0" y="3995736"/>
            <a:ext cx="4328535" cy="1828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CAA5D4-C454-EDBC-D1B8-646E361B5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3" y="4364272"/>
            <a:ext cx="3284505" cy="1676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A3C2-77DB-5AFB-A1B4-790972CF6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7" y="5028007"/>
            <a:ext cx="3673158" cy="1828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0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99" y="1345324"/>
            <a:ext cx="3758974" cy="505887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981691" y="261551"/>
            <a:ext cx="5690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>
                <a:solidFill>
                  <a:srgbClr val="FF0000"/>
                </a:solidFill>
              </a:rPr>
              <a:t>ALWAYS, OFTEN, USUALLY, SOMETIMES, RARELY </a:t>
            </a:r>
            <a:r>
              <a:rPr lang="hr-HR" sz="2800" b="1" dirty="0" err="1"/>
              <a:t>or</a:t>
            </a:r>
            <a:r>
              <a:rPr lang="hr-HR" sz="2800" b="1" dirty="0"/>
              <a:t> </a:t>
            </a:r>
            <a:r>
              <a:rPr lang="hr-HR" sz="2800" b="1" dirty="0">
                <a:solidFill>
                  <a:srgbClr val="FF0000"/>
                </a:solidFill>
              </a:rPr>
              <a:t>NEVER</a:t>
            </a:r>
            <a:r>
              <a:rPr lang="hr-HR" sz="2800" b="1" dirty="0"/>
              <a:t>. Make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true</a:t>
            </a:r>
            <a:r>
              <a:rPr lang="hr-HR" sz="2800" b="1" dirty="0"/>
              <a:t> for </a:t>
            </a:r>
            <a:r>
              <a:rPr lang="hr-HR" sz="2800" b="1" dirty="0" err="1"/>
              <a:t>you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813968-8002-D0F7-2DF6-8E46B5F2C9BA}"/>
              </a:ext>
            </a:extLst>
          </p:cNvPr>
          <p:cNvSpPr txBox="1"/>
          <p:nvPr/>
        </p:nvSpPr>
        <p:spPr>
          <a:xfrm>
            <a:off x="6096000" y="2377144"/>
            <a:ext cx="5456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Task</a:t>
            </a:r>
            <a:r>
              <a:rPr lang="hr-HR" sz="2800" b="1" dirty="0"/>
              <a:t> B </a:t>
            </a:r>
          </a:p>
          <a:p>
            <a:r>
              <a:rPr lang="hr-HR" sz="2800" b="1" dirty="0" err="1"/>
              <a:t>Compare</a:t>
            </a:r>
            <a:r>
              <a:rPr lang="hr-HR" sz="2800" b="1" dirty="0"/>
              <a:t> 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 </a:t>
            </a:r>
            <a:r>
              <a:rPr lang="hr-HR" sz="2800" b="1" dirty="0" err="1"/>
              <a:t>Write</a:t>
            </a:r>
            <a:r>
              <a:rPr lang="hr-HR" sz="2800" b="1" dirty="0"/>
              <a:t> at </a:t>
            </a:r>
            <a:r>
              <a:rPr lang="hr-HR" sz="2800" b="1" dirty="0" err="1"/>
              <a:t>least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the</a:t>
            </a:r>
            <a:r>
              <a:rPr lang="hr-HR" sz="2800" b="1" dirty="0"/>
              <a:t> same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different</a:t>
            </a:r>
            <a:r>
              <a:rPr lang="hr-HR" sz="2800" b="1" dirty="0"/>
              <a:t>. </a:t>
            </a:r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changes</a:t>
            </a:r>
            <a:r>
              <a:rPr lang="hr-HR" sz="2800" b="1" dirty="0"/>
              <a:t> 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have</a:t>
            </a:r>
            <a:r>
              <a:rPr lang="hr-HR" sz="2800" b="1" dirty="0"/>
              <a:t> to make? 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CFA84-3B1D-381F-90A0-E6E52A389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86" y="1646716"/>
            <a:ext cx="4700462" cy="386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7D637-21E2-1BA3-2FC3-B40E79CE5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1" y="2221075"/>
            <a:ext cx="5662151" cy="3307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198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30.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981691" y="227781"/>
            <a:ext cx="5690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Task</a:t>
            </a:r>
            <a:r>
              <a:rPr lang="hr-HR" sz="2800" b="1" dirty="0"/>
              <a:t> D. </a:t>
            </a:r>
          </a:p>
          <a:p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place.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41DED9-53B2-A395-0980-6918F5805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6" y="1206993"/>
            <a:ext cx="4214862" cy="53840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CA3C44-FBB7-407E-0E45-8EE1ECDF4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7" y="1917576"/>
            <a:ext cx="5238620" cy="366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E16422-B2EA-639B-2A9A-CD33A18B5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7" y="1906189"/>
            <a:ext cx="5341873" cy="374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20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1AECEA-BA1E-E4E3-F9B6-0E065C1D1A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9725" cy="687125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09052-9EE2-5869-DED6-68022E675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4226" y="62400"/>
            <a:ext cx="5785664" cy="2019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Task</a:t>
            </a:r>
            <a:r>
              <a:rPr lang="hr-HR" b="1" dirty="0"/>
              <a:t> H. Use </a:t>
            </a:r>
            <a:r>
              <a:rPr lang="hr-HR" b="1" dirty="0" err="1"/>
              <a:t>adverbs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frequency</a:t>
            </a:r>
            <a:r>
              <a:rPr lang="hr-HR" b="1" dirty="0"/>
              <a:t> to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for </a:t>
            </a:r>
            <a:r>
              <a:rPr lang="hr-HR" b="1" dirty="0" err="1"/>
              <a:t>you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Share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F6106-E926-4F86-D991-BDB777795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1" y="1401904"/>
            <a:ext cx="4122777" cy="4054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57CB4-17A0-A3CF-5E2C-86EA82AF8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3" y="1759079"/>
            <a:ext cx="4648603" cy="335309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D1691A0-A530-BAE4-3C71-19D353FB8DF6}"/>
              </a:ext>
            </a:extLst>
          </p:cNvPr>
          <p:cNvSpPr txBox="1">
            <a:spLocks/>
          </p:cNvSpPr>
          <p:nvPr/>
        </p:nvSpPr>
        <p:spPr>
          <a:xfrm>
            <a:off x="5534226" y="2335048"/>
            <a:ext cx="6215495" cy="242416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WRITING BITES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dirty="0" err="1"/>
              <a:t>We</a:t>
            </a:r>
            <a:r>
              <a:rPr lang="hr-HR" sz="3000" dirty="0"/>
              <a:t> use </a:t>
            </a:r>
            <a:r>
              <a:rPr lang="hr-HR" sz="3000" b="1" dirty="0" err="1"/>
              <a:t>capital</a:t>
            </a:r>
            <a:r>
              <a:rPr lang="hr-HR" sz="3000" b="1" dirty="0"/>
              <a:t> </a:t>
            </a:r>
            <a:r>
              <a:rPr lang="hr-HR" sz="3000" b="1" dirty="0" err="1"/>
              <a:t>letters</a:t>
            </a:r>
            <a:r>
              <a:rPr lang="hr-HR" sz="3000" b="1" dirty="0"/>
              <a:t> </a:t>
            </a:r>
            <a:r>
              <a:rPr lang="hr-HR" sz="3000" dirty="0"/>
              <a:t>for </a:t>
            </a:r>
            <a:r>
              <a:rPr lang="hr-HR" sz="3000" dirty="0" err="1"/>
              <a:t>the</a:t>
            </a:r>
            <a:r>
              <a:rPr lang="hr-HR" sz="3000" dirty="0"/>
              <a:t> </a:t>
            </a:r>
            <a:r>
              <a:rPr lang="hr-HR" sz="3000" dirty="0" err="1"/>
              <a:t>first</a:t>
            </a:r>
            <a:r>
              <a:rPr lang="hr-HR" sz="3000" dirty="0"/>
              <a:t> word </a:t>
            </a:r>
            <a:r>
              <a:rPr lang="hr-HR" sz="3000" dirty="0" err="1"/>
              <a:t>and</a:t>
            </a:r>
            <a:r>
              <a:rPr lang="hr-HR" sz="3000" dirty="0"/>
              <a:t> </a:t>
            </a:r>
            <a:r>
              <a:rPr lang="hr-HR" sz="3000" dirty="0" err="1"/>
              <a:t>the</a:t>
            </a:r>
            <a:r>
              <a:rPr lang="hr-HR" sz="3000" dirty="0"/>
              <a:t> most </a:t>
            </a:r>
            <a:r>
              <a:rPr lang="hr-HR" sz="3000" dirty="0" err="1"/>
              <a:t>important</a:t>
            </a:r>
            <a:r>
              <a:rPr lang="hr-HR" sz="3000" dirty="0"/>
              <a:t> </a:t>
            </a:r>
            <a:r>
              <a:rPr lang="hr-HR" sz="3000" dirty="0" err="1"/>
              <a:t>words</a:t>
            </a:r>
            <a:r>
              <a:rPr lang="hr-HR" sz="3000" dirty="0"/>
              <a:t> </a:t>
            </a:r>
            <a:r>
              <a:rPr lang="hr-HR" sz="3000" dirty="0" err="1"/>
              <a:t>of</a:t>
            </a:r>
            <a:r>
              <a:rPr lang="hr-HR" sz="3000" dirty="0"/>
              <a:t> </a:t>
            </a:r>
            <a:r>
              <a:rPr lang="hr-HR" sz="3000" dirty="0" err="1"/>
              <a:t>stories</a:t>
            </a:r>
            <a:r>
              <a:rPr lang="hr-HR" sz="3000" dirty="0"/>
              <a:t>, </a:t>
            </a:r>
            <a:r>
              <a:rPr lang="hr-HR" sz="3000" dirty="0" err="1"/>
              <a:t>book</a:t>
            </a:r>
            <a:r>
              <a:rPr lang="hr-HR" sz="3000" dirty="0"/>
              <a:t> </a:t>
            </a:r>
            <a:r>
              <a:rPr lang="hr-HR" sz="3000" dirty="0" err="1"/>
              <a:t>titles</a:t>
            </a:r>
            <a:r>
              <a:rPr lang="hr-HR" sz="3000" dirty="0"/>
              <a:t> </a:t>
            </a:r>
            <a:r>
              <a:rPr lang="hr-HR" sz="3000" dirty="0" err="1"/>
              <a:t>or</a:t>
            </a:r>
            <a:r>
              <a:rPr lang="hr-HR" sz="3000" dirty="0"/>
              <a:t> film </a:t>
            </a:r>
            <a:r>
              <a:rPr lang="hr-HR" sz="3000" dirty="0" err="1"/>
              <a:t>titles</a:t>
            </a:r>
            <a:r>
              <a:rPr lang="hr-HR" sz="2600" dirty="0"/>
              <a:t>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dirty="0"/>
              <a:t> </a:t>
            </a:r>
            <a:r>
              <a:rPr lang="hr-HR" sz="2600" dirty="0">
                <a:solidFill>
                  <a:schemeClr val="accent1"/>
                </a:solidFill>
              </a:rPr>
              <a:t>Velikim početnim slovom pišemo prvu riječ i najvažnije riječi u nazivima priča, knjiga i filmova.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CA157E-5298-F2CB-ACB5-743AE36A0257}"/>
              </a:ext>
            </a:extLst>
          </p:cNvPr>
          <p:cNvSpPr txBox="1">
            <a:spLocks/>
          </p:cNvSpPr>
          <p:nvPr/>
        </p:nvSpPr>
        <p:spPr>
          <a:xfrm>
            <a:off x="5534226" y="4784567"/>
            <a:ext cx="6215495" cy="195231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rgbClr val="FF0000"/>
                </a:solidFill>
              </a:rPr>
              <a:t>T</a:t>
            </a:r>
            <a:r>
              <a:rPr lang="hr-HR" b="1" dirty="0" err="1"/>
              <a:t>he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L</a:t>
            </a:r>
            <a:r>
              <a:rPr lang="hr-HR" b="1" dirty="0"/>
              <a:t>ord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>
                <a:solidFill>
                  <a:srgbClr val="FF0000"/>
                </a:solidFill>
              </a:rPr>
              <a:t>R</a:t>
            </a:r>
            <a:r>
              <a:rPr lang="hr-HR" b="1" dirty="0" err="1"/>
              <a:t>ings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>H</a:t>
            </a:r>
            <a:r>
              <a:rPr lang="hr-HR" b="1" dirty="0"/>
              <a:t>arry </a:t>
            </a:r>
            <a:r>
              <a:rPr lang="hr-HR" b="1" dirty="0">
                <a:solidFill>
                  <a:srgbClr val="FF0000"/>
                </a:solidFill>
              </a:rPr>
              <a:t>P</a:t>
            </a:r>
            <a:r>
              <a:rPr lang="hr-HR" b="1" dirty="0"/>
              <a:t>otter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>
                <a:solidFill>
                  <a:srgbClr val="FF0000"/>
                </a:solidFill>
              </a:rPr>
              <a:t>P</a:t>
            </a:r>
            <a:r>
              <a:rPr lang="hr-HR" b="1" dirty="0" err="1"/>
              <a:t>hilosopher’s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S</a:t>
            </a:r>
            <a:r>
              <a:rPr lang="hr-HR" b="1" dirty="0"/>
              <a:t>tone</a:t>
            </a:r>
          </a:p>
        </p:txBody>
      </p:sp>
    </p:spTree>
    <p:extLst>
      <p:ext uri="{BB962C8B-B14F-4D97-AF65-F5344CB8AC3E}">
        <p14:creationId xmlns:p14="http://schemas.microsoft.com/office/powerpoint/2010/main" val="15040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907</Words>
  <Application>Microsoft Office PowerPoint</Application>
  <PresentationFormat>Widescreen</PresentationFormat>
  <Paragraphs>108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Lesson 6  In the library</vt:lpstr>
      <vt:lpstr>In pairs, think of at least 3 things that you can read.  Present your answers to the class.</vt:lpstr>
      <vt:lpstr>PowerPoint Presentation</vt:lpstr>
      <vt:lpstr>PowerPoint Presentation</vt:lpstr>
      <vt:lpstr>PowerPoint Presentation</vt:lpstr>
      <vt:lpstr>PowerPoint Presentation</vt:lpstr>
      <vt:lpstr>Workbook page 29.</vt:lpstr>
      <vt:lpstr>Workbook page 30.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31.</vt:lpstr>
      <vt:lpstr>Workbook pages 32 and 33 .</vt:lpstr>
      <vt:lpstr>Workbook page 33 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6 In the library</dc:title>
  <dc:creator>Josipa</dc:creator>
  <cp:lastModifiedBy>Sanja Ivoš</cp:lastModifiedBy>
  <cp:revision>83</cp:revision>
  <dcterms:created xsi:type="dcterms:W3CDTF">2022-07-19T11:03:44Z</dcterms:created>
  <dcterms:modified xsi:type="dcterms:W3CDTF">2022-08-31T07:47:12Z</dcterms:modified>
</cp:coreProperties>
</file>